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676" r:id="rId3"/>
  </p:sldMasterIdLst>
  <p:notesMasterIdLst>
    <p:notesMasterId r:id="rId28"/>
  </p:notesMasterIdLst>
  <p:handoutMasterIdLst>
    <p:handoutMasterId r:id="rId29"/>
  </p:handoutMasterIdLst>
  <p:sldIdLst>
    <p:sldId id="302" r:id="rId4"/>
    <p:sldId id="296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297" r:id="rId13"/>
    <p:sldId id="295" r:id="rId14"/>
    <p:sldId id="298" r:id="rId15"/>
    <p:sldId id="300" r:id="rId16"/>
    <p:sldId id="301" r:id="rId17"/>
    <p:sldId id="303" r:id="rId18"/>
    <p:sldId id="316" r:id="rId19"/>
    <p:sldId id="313" r:id="rId20"/>
    <p:sldId id="330" r:id="rId21"/>
    <p:sldId id="334" r:id="rId22"/>
    <p:sldId id="332" r:id="rId23"/>
    <p:sldId id="333" r:id="rId24"/>
    <p:sldId id="335" r:id="rId25"/>
    <p:sldId id="336" r:id="rId26"/>
    <p:sldId id="331" r:id="rId2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7E2C785-F336-4E37-998E-89653ED36BC0}">
          <p14:sldIdLst>
            <p14:sldId id="302"/>
            <p14:sldId id="296"/>
            <p14:sldId id="322"/>
            <p14:sldId id="324"/>
            <p14:sldId id="325"/>
            <p14:sldId id="326"/>
            <p14:sldId id="327"/>
            <p14:sldId id="328"/>
            <p14:sldId id="329"/>
            <p14:sldId id="297"/>
            <p14:sldId id="295"/>
            <p14:sldId id="298"/>
            <p14:sldId id="300"/>
            <p14:sldId id="301"/>
            <p14:sldId id="303"/>
            <p14:sldId id="316"/>
            <p14:sldId id="313"/>
            <p14:sldId id="330"/>
            <p14:sldId id="334"/>
            <p14:sldId id="332"/>
            <p14:sldId id="333"/>
            <p14:sldId id="335"/>
            <p14:sldId id="336"/>
            <p14:sldId id="3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00"/>
    <a:srgbClr val="C00000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5" autoAdjust="0"/>
  </p:normalViewPr>
  <p:slideViewPr>
    <p:cSldViewPr>
      <p:cViewPr>
        <p:scale>
          <a:sx n="119" d="100"/>
          <a:sy n="119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45" cy="496888"/>
          </a:xfrm>
          <a:prstGeom prst="rect">
            <a:avLst/>
          </a:prstGeom>
        </p:spPr>
        <p:txBody>
          <a:bodyPr vert="horz" lIns="92174" tIns="46087" rIns="92174" bIns="4608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2174" tIns="46087" rIns="92174" bIns="46087" rtlCol="0"/>
          <a:lstStyle>
            <a:lvl1pPr algn="r">
              <a:defRPr sz="1300"/>
            </a:lvl1pPr>
          </a:lstStyle>
          <a:p>
            <a:fld id="{F3B69B56-A09F-49FE-B430-7995F6729595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164"/>
            <a:ext cx="2946145" cy="496887"/>
          </a:xfrm>
          <a:prstGeom prst="rect">
            <a:avLst/>
          </a:prstGeom>
        </p:spPr>
        <p:txBody>
          <a:bodyPr vert="horz" lIns="92174" tIns="46087" rIns="92174" bIns="4608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2174" tIns="46087" rIns="92174" bIns="46087" rtlCol="0" anchor="b"/>
          <a:lstStyle>
            <a:lvl1pPr algn="r">
              <a:defRPr sz="1300"/>
            </a:lvl1pPr>
          </a:lstStyle>
          <a:p>
            <a:fld id="{96C8737D-7382-407A-B7B4-34CD92C653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505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7188C9C3-9C3E-4874-B0B6-4511D9DB2505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37C7A71-2B8B-4061-9DB0-76B913058D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981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225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91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99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62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80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22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201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40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701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775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93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>
            <a:spLocks noChangeArrowheads="1"/>
          </p:cNvSpPr>
          <p:nvPr userDrawn="1"/>
        </p:nvSpPr>
        <p:spPr bwMode="auto">
          <a:xfrm>
            <a:off x="7230208" y="6381750"/>
            <a:ext cx="166174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fld id="{2334B8CE-A133-4D94-B70A-4A9D53012ADA}" type="slidenum">
              <a:rPr lang="de-AT" altLang="de-DE" sz="900">
                <a:solidFill>
                  <a:srgbClr val="009DE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‹Nr.›</a:t>
            </a:fld>
            <a:endParaRPr lang="de-DE" altLang="de-DE" sz="900">
              <a:solidFill>
                <a:srgbClr val="009DE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00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34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07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257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732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79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243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84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6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0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7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7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80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3135-1202-4248-8079-4BC0153A346E}" type="datetimeFigureOut">
              <a:rPr lang="de-DE" smtClean="0"/>
              <a:pPr/>
              <a:t>03.10.2018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46B99A-4CFA-4B47-B5E9-3DCA1CC37D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6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1800225" cy="6875463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Grafik 3" descr="Logo_asb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14290"/>
            <a:ext cx="2621280" cy="1039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700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6044208"/>
            <a:ext cx="9144000" cy="812800"/>
          </a:xfrm>
          <a:prstGeom prst="rect">
            <a:avLst/>
          </a:prstGeom>
          <a:solidFill>
            <a:srgbClr val="EBE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4" name="Bild 3" descr="ppp_banderole2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0" y="6069608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BBA5-C170-4BA8-AB03-C7F955A3FD09}" type="datetimeFigureOut">
              <a:rPr lang="de-AT" smtClean="0"/>
              <a:t>03.10.2018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684F-332A-4691-98D1-AD0457C4E1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721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4222"/>
            <a:ext cx="5813772" cy="13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650934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Angebot der ifs Schuldenberatung</a:t>
            </a:r>
            <a:endParaRPr lang="de-DE" sz="3500" b="1" dirty="0"/>
          </a:p>
          <a:p>
            <a:endParaRPr lang="de-DE" sz="3000" b="1" dirty="0"/>
          </a:p>
        </p:txBody>
      </p:sp>
      <p:pic>
        <p:nvPicPr>
          <p:cNvPr id="4" name="Picture 2" descr="S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58" y="1484784"/>
            <a:ext cx="5345138" cy="401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650934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Angebot der ifs Schuldenberatung</a:t>
            </a:r>
            <a:endParaRPr lang="de-DE" sz="3500" b="1" dirty="0"/>
          </a:p>
          <a:p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84784"/>
            <a:ext cx="8209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</a:rPr>
              <a:t>professionelle</a:t>
            </a:r>
            <a:r>
              <a:rPr lang="de-DE" sz="2800" b="1" dirty="0">
                <a:solidFill>
                  <a:srgbClr val="FF0000"/>
                </a:solidFill>
                <a:latin typeface="Calibri" pitchFamily="34" charset="0"/>
              </a:rPr>
              <a:t>, kostenlose </a:t>
            </a: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</a:rPr>
              <a:t>Beratung</a:t>
            </a:r>
            <a:endParaRPr lang="de-DE" sz="2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Calibri" pitchFamily="34" charset="0"/>
              </a:rPr>
              <a:t>Hilfe, </a:t>
            </a:r>
            <a:r>
              <a:rPr lang="de-DE" sz="2800" b="1" dirty="0">
                <a:solidFill>
                  <a:srgbClr val="FF0000"/>
                </a:solidFill>
                <a:latin typeface="Calibri" pitchFamily="34" charset="0"/>
              </a:rPr>
              <a:t>Klarheit</a:t>
            </a:r>
            <a:r>
              <a:rPr 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800" dirty="0">
                <a:latin typeface="Calibri" pitchFamily="34" charset="0"/>
              </a:rPr>
              <a:t>zu gewinnen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dirty="0">
                <a:solidFill>
                  <a:srgbClr val="FF0000"/>
                </a:solidFill>
                <a:latin typeface="Calibri" pitchFamily="34" charset="0"/>
              </a:rPr>
              <a:t>rechtliche Abklärung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Calibri" pitchFamily="34" charset="0"/>
              </a:rPr>
              <a:t>Erstellung von Finanzplänen und Haushaltsbudgets </a:t>
            </a:r>
            <a:br>
              <a:rPr lang="de-DE" sz="2800" dirty="0">
                <a:latin typeface="Calibri" pitchFamily="34" charset="0"/>
              </a:rPr>
            </a:br>
            <a:r>
              <a:rPr lang="de-DE" sz="2800" dirty="0">
                <a:latin typeface="Calibri" pitchFamily="34" charset="0"/>
              </a:rPr>
              <a:t>durch </a:t>
            </a: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</a:rPr>
              <a:t>Budgetberatung</a:t>
            </a:r>
            <a:endParaRPr lang="de-DE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dirty="0">
                <a:solidFill>
                  <a:srgbClr val="FF0000"/>
                </a:solidFill>
                <a:latin typeface="Calibri" pitchFamily="34" charset="0"/>
              </a:rPr>
              <a:t>Unterstützung bei der Verhandlung </a:t>
            </a:r>
            <a:r>
              <a:rPr lang="de-DE" sz="2800" dirty="0">
                <a:latin typeface="Calibri" pitchFamily="34" charset="0"/>
              </a:rPr>
              <a:t>mit Gläubigern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Calibri" pitchFamily="34" charset="0"/>
              </a:rPr>
              <a:t>Informationen zum / Vertretung im </a:t>
            </a: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</a:rPr>
              <a:t>Privatkonkurs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</a:rPr>
              <a:t>Vorarlberger Finanzführerschein </a:t>
            </a:r>
            <a:r>
              <a:rPr lang="de-DE" sz="2800" dirty="0" smtClean="0">
                <a:latin typeface="Calibri" pitchFamily="34" charset="0"/>
              </a:rPr>
              <a:t>(11 – 25 Jahre)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dirty="0" smtClean="0">
                <a:solidFill>
                  <a:srgbClr val="FF0000"/>
                </a:solidFill>
                <a:latin typeface="Calibri" pitchFamily="34" charset="0"/>
              </a:rPr>
              <a:t>Betreutes Konto</a:t>
            </a:r>
            <a:endParaRPr lang="de-DE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40952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ifs Schuldenberatung</a:t>
            </a:r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84784"/>
            <a:ext cx="8209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 err="1">
                <a:latin typeface="Calibri" pitchFamily="34" charset="0"/>
              </a:rPr>
              <a:t>Mehrerauerstraße</a:t>
            </a:r>
            <a:r>
              <a:rPr lang="de-DE" sz="2800" dirty="0">
                <a:latin typeface="Calibri" pitchFamily="34" charset="0"/>
              </a:rPr>
              <a:t> </a:t>
            </a:r>
            <a:r>
              <a:rPr lang="de-DE" sz="2800" dirty="0" smtClean="0">
                <a:latin typeface="Calibri" pitchFamily="34" charset="0"/>
              </a:rPr>
              <a:t>3 | 6900 </a:t>
            </a:r>
            <a:r>
              <a:rPr lang="de-DE" sz="2800" dirty="0">
                <a:latin typeface="Calibri" pitchFamily="34" charset="0"/>
              </a:rPr>
              <a:t>Bregenz</a:t>
            </a:r>
          </a:p>
          <a:p>
            <a:pPr>
              <a:defRPr/>
            </a:pPr>
            <a:endParaRPr lang="de-DE" sz="2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Calibri" pitchFamily="34" charset="0"/>
              </a:rPr>
              <a:t>Schießstätte </a:t>
            </a:r>
            <a:r>
              <a:rPr lang="de-DE" sz="2800" dirty="0" smtClean="0">
                <a:latin typeface="Calibri" pitchFamily="34" charset="0"/>
              </a:rPr>
              <a:t>14 | 6800 </a:t>
            </a:r>
            <a:r>
              <a:rPr lang="de-DE" sz="2800" dirty="0">
                <a:latin typeface="Calibri" pitchFamily="34" charset="0"/>
              </a:rPr>
              <a:t>Feldkirch</a:t>
            </a:r>
          </a:p>
          <a:p>
            <a:pPr>
              <a:defRPr/>
            </a:pPr>
            <a:endParaRPr lang="de-DE" sz="2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 err="1">
                <a:latin typeface="Calibri" pitchFamily="34" charset="0"/>
              </a:rPr>
              <a:t>Klarenbrunnstraße</a:t>
            </a:r>
            <a:r>
              <a:rPr lang="de-DE" sz="2800" dirty="0">
                <a:latin typeface="Calibri" pitchFamily="34" charset="0"/>
              </a:rPr>
              <a:t> </a:t>
            </a:r>
            <a:r>
              <a:rPr lang="de-DE" sz="2800" dirty="0" smtClean="0">
                <a:latin typeface="Calibri" pitchFamily="34" charset="0"/>
              </a:rPr>
              <a:t>12 | 6700 </a:t>
            </a:r>
            <a:r>
              <a:rPr lang="de-DE" sz="2800" dirty="0">
                <a:latin typeface="Calibri" pitchFamily="34" charset="0"/>
              </a:rPr>
              <a:t>Bludenz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Calibri" pitchFamily="34" charset="0"/>
            </a:endParaRPr>
          </a:p>
          <a:p>
            <a:pPr>
              <a:defRPr/>
            </a:pPr>
            <a:r>
              <a:rPr lang="de-DE" sz="2800" b="1" dirty="0">
                <a:latin typeface="Calibri" pitchFamily="34" charset="0"/>
              </a:rPr>
              <a:t>DONNERSTAG IST SPRECHTAG!</a:t>
            </a:r>
          </a:p>
          <a:p>
            <a:pPr>
              <a:defRPr/>
            </a:pPr>
            <a:r>
              <a:rPr lang="de-DE" sz="2800" dirty="0">
                <a:latin typeface="Calibri" pitchFamily="34" charset="0"/>
              </a:rPr>
              <a:t>Bregenz, Feldkirch	</a:t>
            </a:r>
            <a:r>
              <a:rPr lang="de-DE" sz="2800" dirty="0" smtClean="0">
                <a:latin typeface="Calibri" pitchFamily="34" charset="0"/>
              </a:rPr>
              <a:t>	09:00 </a:t>
            </a:r>
            <a:r>
              <a:rPr lang="de-DE" sz="2800" dirty="0">
                <a:latin typeface="Calibri" pitchFamily="34" charset="0"/>
              </a:rPr>
              <a:t>bis 15:00 Uhr</a:t>
            </a:r>
          </a:p>
          <a:p>
            <a:pPr>
              <a:defRPr/>
            </a:pPr>
            <a:r>
              <a:rPr lang="de-DE" sz="2800" dirty="0">
                <a:latin typeface="Calibri" pitchFamily="34" charset="0"/>
              </a:rPr>
              <a:t>Bludenz		</a:t>
            </a:r>
            <a:r>
              <a:rPr lang="de-DE" sz="2800" dirty="0" smtClean="0">
                <a:latin typeface="Calibri" pitchFamily="34" charset="0"/>
              </a:rPr>
              <a:t>	09:00 </a:t>
            </a:r>
            <a:r>
              <a:rPr lang="de-DE" sz="2800" dirty="0">
                <a:latin typeface="Calibri" pitchFamily="34" charset="0"/>
              </a:rPr>
              <a:t>bis 11:00 Uhr</a:t>
            </a:r>
          </a:p>
        </p:txBody>
      </p:sp>
    </p:spTree>
    <p:extLst>
      <p:ext uri="{BB962C8B-B14F-4D97-AF65-F5344CB8AC3E}">
        <p14:creationId xmlns:p14="http://schemas.microsoft.com/office/powerpoint/2010/main" val="2103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61778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2017 – ein Jahr in Wort und Zahl</a:t>
            </a:r>
            <a:endParaRPr lang="de-DE" sz="3500" b="1" dirty="0"/>
          </a:p>
          <a:p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84784"/>
            <a:ext cx="8209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8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800" dirty="0" smtClean="0">
              <a:latin typeface="Calibri" pitchFamily="34" charset="0"/>
            </a:endParaRPr>
          </a:p>
          <a:p>
            <a:pPr>
              <a:defRPr/>
            </a:pPr>
            <a:endParaRPr lang="de-DE" sz="2800" dirty="0" smtClean="0">
              <a:latin typeface="Calibri" pitchFamily="34" charset="0"/>
            </a:endParaRPr>
          </a:p>
          <a:p>
            <a:pPr>
              <a:defRPr/>
            </a:pPr>
            <a:endParaRPr lang="de-DE" sz="28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2.895 </a:t>
            </a:r>
            <a:r>
              <a:rPr lang="de-DE" sz="2800" dirty="0" err="1">
                <a:latin typeface="Calibri" pitchFamily="34" charset="0"/>
              </a:rPr>
              <a:t>KlientInnen</a:t>
            </a:r>
            <a:endParaRPr lang="de-DE" sz="28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60% </a:t>
            </a:r>
            <a:r>
              <a:rPr lang="de-DE" sz="2800" dirty="0">
                <a:latin typeface="Calibri" pitchFamily="34" charset="0"/>
              </a:rPr>
              <a:t>sind männlich, </a:t>
            </a:r>
            <a:r>
              <a:rPr lang="de-DE" sz="2800" dirty="0" smtClean="0">
                <a:latin typeface="Calibri" pitchFamily="34" charset="0"/>
              </a:rPr>
              <a:t>40% </a:t>
            </a:r>
            <a:r>
              <a:rPr lang="de-DE" sz="2800" dirty="0">
                <a:latin typeface="Calibri" pitchFamily="34" charset="0"/>
              </a:rPr>
              <a:t>sind weiblich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2.904 </a:t>
            </a:r>
            <a:r>
              <a:rPr lang="de-DE" sz="2800" dirty="0">
                <a:latin typeface="Calibri" pitchFamily="34" charset="0"/>
              </a:rPr>
              <a:t>mitbetroffene Kinder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Calibri" pitchFamily="34" charset="0"/>
              </a:rPr>
              <a:t>durchschnittliche Verschuldung € </a:t>
            </a:r>
            <a:r>
              <a:rPr lang="de-DE" sz="2800" dirty="0" smtClean="0">
                <a:latin typeface="Calibri" pitchFamily="34" charset="0"/>
              </a:rPr>
              <a:t>86.660</a:t>
            </a:r>
            <a:endParaRPr lang="de-DE" sz="2800" dirty="0">
              <a:latin typeface="Calibri" pitchFamily="34" charset="0"/>
            </a:endParaRPr>
          </a:p>
        </p:txBody>
      </p:sp>
      <p:grpSp>
        <p:nvGrpSpPr>
          <p:cNvPr id="5" name="Gruppieren 180"/>
          <p:cNvGrpSpPr>
            <a:grpSpLocks/>
          </p:cNvGrpSpPr>
          <p:nvPr/>
        </p:nvGrpSpPr>
        <p:grpSpPr bwMode="auto">
          <a:xfrm>
            <a:off x="323133" y="1916831"/>
            <a:ext cx="1132605" cy="888343"/>
            <a:chOff x="1242560" y="3164026"/>
            <a:chExt cx="901741" cy="571459"/>
          </a:xfrm>
        </p:grpSpPr>
        <p:cxnSp>
          <p:nvCxnSpPr>
            <p:cNvPr id="8" name="Gerade Verbindung 7"/>
            <p:cNvCxnSpPr/>
            <p:nvPr/>
          </p:nvCxnSpPr>
          <p:spPr>
            <a:xfrm rot="5400000" flipH="1" flipV="1">
              <a:off x="2142647" y="3501417"/>
              <a:ext cx="2042" cy="1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Smiley 9"/>
            <p:cNvSpPr/>
            <p:nvPr/>
          </p:nvSpPr>
          <p:spPr bwMode="auto">
            <a:xfrm>
              <a:off x="1243131" y="3164026"/>
              <a:ext cx="630693" cy="571882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11" name="Smiley 10"/>
          <p:cNvSpPr/>
          <p:nvPr/>
        </p:nvSpPr>
        <p:spPr bwMode="auto">
          <a:xfrm>
            <a:off x="1187450" y="1916832"/>
            <a:ext cx="792163" cy="8890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2" name="Smiley 11"/>
          <p:cNvSpPr/>
          <p:nvPr/>
        </p:nvSpPr>
        <p:spPr bwMode="auto">
          <a:xfrm>
            <a:off x="2051050" y="1916832"/>
            <a:ext cx="792163" cy="8890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3" name="Smiley 12"/>
          <p:cNvSpPr/>
          <p:nvPr/>
        </p:nvSpPr>
        <p:spPr bwMode="auto">
          <a:xfrm>
            <a:off x="3776663" y="1916832"/>
            <a:ext cx="790575" cy="8890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4" name="Smiley 13"/>
          <p:cNvSpPr/>
          <p:nvPr/>
        </p:nvSpPr>
        <p:spPr bwMode="auto">
          <a:xfrm>
            <a:off x="4640263" y="1916832"/>
            <a:ext cx="792162" cy="8890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5" name="Smiley 14"/>
          <p:cNvSpPr/>
          <p:nvPr/>
        </p:nvSpPr>
        <p:spPr bwMode="auto">
          <a:xfrm>
            <a:off x="2916238" y="1916832"/>
            <a:ext cx="792162" cy="8890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6" name="Smiley 15"/>
          <p:cNvSpPr/>
          <p:nvPr/>
        </p:nvSpPr>
        <p:spPr bwMode="auto">
          <a:xfrm>
            <a:off x="5508625" y="1916832"/>
            <a:ext cx="792163" cy="889000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7" name="Smiley 16"/>
          <p:cNvSpPr/>
          <p:nvPr/>
        </p:nvSpPr>
        <p:spPr bwMode="auto">
          <a:xfrm>
            <a:off x="7232650" y="1916832"/>
            <a:ext cx="792163" cy="889000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8" name="Smiley 17"/>
          <p:cNvSpPr/>
          <p:nvPr/>
        </p:nvSpPr>
        <p:spPr bwMode="auto">
          <a:xfrm>
            <a:off x="8096250" y="1916832"/>
            <a:ext cx="792163" cy="889000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9" name="Smiley 18"/>
          <p:cNvSpPr/>
          <p:nvPr/>
        </p:nvSpPr>
        <p:spPr bwMode="auto">
          <a:xfrm>
            <a:off x="6372225" y="1916832"/>
            <a:ext cx="792163" cy="889000"/>
          </a:xfrm>
          <a:prstGeom prst="smileyFac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0" name="Smiley 19"/>
          <p:cNvSpPr/>
          <p:nvPr/>
        </p:nvSpPr>
        <p:spPr bwMode="auto">
          <a:xfrm>
            <a:off x="527050" y="2710582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1" name="Smiley 20"/>
          <p:cNvSpPr/>
          <p:nvPr/>
        </p:nvSpPr>
        <p:spPr bwMode="auto">
          <a:xfrm>
            <a:off x="1751013" y="2637557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2" name="Smiley 21"/>
          <p:cNvSpPr/>
          <p:nvPr/>
        </p:nvSpPr>
        <p:spPr bwMode="auto">
          <a:xfrm>
            <a:off x="2903538" y="2637557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3" name="Smiley 22"/>
          <p:cNvSpPr/>
          <p:nvPr/>
        </p:nvSpPr>
        <p:spPr bwMode="auto">
          <a:xfrm>
            <a:off x="3492500" y="2637557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4" name="Smiley 23"/>
          <p:cNvSpPr/>
          <p:nvPr/>
        </p:nvSpPr>
        <p:spPr bwMode="auto">
          <a:xfrm>
            <a:off x="4643438" y="2637557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5" name="Smiley 24"/>
          <p:cNvSpPr/>
          <p:nvPr/>
        </p:nvSpPr>
        <p:spPr bwMode="auto">
          <a:xfrm>
            <a:off x="6084888" y="2637557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6" name="Smiley 25"/>
          <p:cNvSpPr/>
          <p:nvPr/>
        </p:nvSpPr>
        <p:spPr bwMode="auto">
          <a:xfrm>
            <a:off x="6804025" y="2710582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7" name="Smiley 26"/>
          <p:cNvSpPr/>
          <p:nvPr/>
        </p:nvSpPr>
        <p:spPr bwMode="auto">
          <a:xfrm>
            <a:off x="7007225" y="2564532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8" name="Smiley 27"/>
          <p:cNvSpPr/>
          <p:nvPr/>
        </p:nvSpPr>
        <p:spPr bwMode="auto">
          <a:xfrm>
            <a:off x="8664575" y="2637557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9" name="Smiley 28"/>
          <p:cNvSpPr/>
          <p:nvPr/>
        </p:nvSpPr>
        <p:spPr bwMode="auto">
          <a:xfrm>
            <a:off x="251520" y="2636912"/>
            <a:ext cx="228600" cy="214312"/>
          </a:xfrm>
          <a:prstGeom prst="smileyFac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9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617784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2017 – ein Jahr in Wort und Zahl</a:t>
            </a:r>
            <a:endParaRPr lang="de-DE" sz="3500" b="1" dirty="0"/>
          </a:p>
          <a:p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69849"/>
            <a:ext cx="8209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Calibri" pitchFamily="34" charset="0"/>
              </a:rPr>
              <a:t>Die 7 häufigsten Ursachen finanzieller Probleme</a:t>
            </a:r>
          </a:p>
          <a:p>
            <a:pPr>
              <a:defRPr/>
            </a:pPr>
            <a:endParaRPr lang="de-DE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dirty="0">
                <a:latin typeface="Calibri" pitchFamily="34" charset="0"/>
              </a:rPr>
              <a:t>Einkommensverschlechterung / Arbeitslosigkeit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dirty="0">
                <a:latin typeface="Calibri" pitchFamily="34" charset="0"/>
              </a:rPr>
              <a:t>Konsumverhalten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dirty="0" smtClean="0">
                <a:latin typeface="Calibri" pitchFamily="34" charset="0"/>
              </a:rPr>
              <a:t>Scheidung / Trennung</a:t>
            </a:r>
            <a:endParaRPr lang="de-DE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dirty="0" smtClean="0">
                <a:latin typeface="Calibri" pitchFamily="34" charset="0"/>
              </a:rPr>
              <a:t>Selbstständigkeit </a:t>
            </a:r>
            <a:endParaRPr lang="de-DE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dirty="0">
                <a:latin typeface="Calibri" pitchFamily="34" charset="0"/>
              </a:rPr>
              <a:t>Bürgschaft / </a:t>
            </a:r>
            <a:r>
              <a:rPr lang="de-DE" sz="2800" dirty="0" smtClean="0">
                <a:latin typeface="Calibri" pitchFamily="34" charset="0"/>
              </a:rPr>
              <a:t>Haftung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dirty="0">
                <a:latin typeface="Calibri" pitchFamily="34" charset="0"/>
              </a:rPr>
              <a:t>Haus-/</a:t>
            </a:r>
            <a:r>
              <a:rPr lang="de-DE" sz="2800" dirty="0" smtClean="0">
                <a:latin typeface="Calibri" pitchFamily="34" charset="0"/>
              </a:rPr>
              <a:t>Wohnungskauf</a:t>
            </a:r>
            <a:endParaRPr lang="de-DE" sz="28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800" b="1" dirty="0">
                <a:latin typeface="Calibri" pitchFamily="34" charset="0"/>
              </a:rPr>
              <a:t>Unfall / Krankheit / </a:t>
            </a:r>
            <a:r>
              <a:rPr lang="de-DE" sz="2800" b="1" dirty="0" smtClean="0">
                <a:latin typeface="Calibri" pitchFamily="34" charset="0"/>
              </a:rPr>
              <a:t>Todesfall</a:t>
            </a:r>
            <a:endParaRPr lang="de-DE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438607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Situation in Vorarlberg</a:t>
            </a:r>
            <a:endParaRPr lang="de-DE" sz="3500" b="1" dirty="0"/>
          </a:p>
          <a:p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84784"/>
            <a:ext cx="8209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latin typeface="Calibri" pitchFamily="34" charset="0"/>
              </a:rPr>
              <a:t>Die ifs Schuldenberatung geht davon aus, dass…</a:t>
            </a:r>
          </a:p>
          <a:p>
            <a:pPr>
              <a:defRPr/>
            </a:pPr>
            <a:endParaRPr lang="de-DE" sz="2800" dirty="0">
              <a:latin typeface="Calibri" pitchFamily="34" charset="0"/>
            </a:endParaRPr>
          </a:p>
          <a:p>
            <a:pPr marL="3657600" lvl="7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Calibri" pitchFamily="34" charset="0"/>
              </a:rPr>
              <a:t>6.000 Haushalte </a:t>
            </a:r>
            <a:r>
              <a:rPr lang="de-DE" sz="2800" dirty="0" smtClean="0">
                <a:latin typeface="Calibri" pitchFamily="34" charset="0"/>
              </a:rPr>
              <a:t>überschuldet sind.</a:t>
            </a:r>
          </a:p>
          <a:p>
            <a:pPr marL="3657600" lvl="7" indent="-457200"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10.000 </a:t>
            </a:r>
            <a:r>
              <a:rPr lang="de-DE" sz="2800" dirty="0">
                <a:latin typeface="Calibri" pitchFamily="34" charset="0"/>
              </a:rPr>
              <a:t>Haushalte </a:t>
            </a:r>
            <a:r>
              <a:rPr lang="de-DE" sz="2800" dirty="0" smtClean="0">
                <a:latin typeface="Calibri" pitchFamily="34" charset="0"/>
              </a:rPr>
              <a:t>an </a:t>
            </a:r>
            <a:r>
              <a:rPr lang="de-DE" sz="2800" dirty="0">
                <a:latin typeface="Calibri" pitchFamily="34" charset="0"/>
              </a:rPr>
              <a:t>der Kippe </a:t>
            </a:r>
            <a:r>
              <a:rPr lang="de-DE" sz="2800" dirty="0" smtClean="0">
                <a:latin typeface="Calibri" pitchFamily="34" charset="0"/>
              </a:rPr>
              <a:t>stehen</a:t>
            </a:r>
            <a:r>
              <a:rPr lang="de-DE" sz="2800" dirty="0">
                <a:latin typeface="Calibri" pitchFamily="34" charset="0"/>
              </a:rPr>
              <a:t>.</a:t>
            </a:r>
          </a:p>
          <a:p>
            <a:pPr marL="3657600" lvl="7" indent="-457200"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latin typeface="Calibri" pitchFamily="34" charset="0"/>
              </a:rPr>
              <a:t>38.000 bis 45.000 Menschen </a:t>
            </a:r>
            <a:r>
              <a:rPr lang="de-DE" sz="2800" dirty="0">
                <a:latin typeface="Calibri" pitchFamily="34" charset="0"/>
              </a:rPr>
              <a:t>betroffen sind.</a:t>
            </a:r>
            <a:br>
              <a:rPr lang="de-DE" sz="2800" dirty="0">
                <a:latin typeface="Calibri" pitchFamily="34" charset="0"/>
              </a:rPr>
            </a:br>
            <a:r>
              <a:rPr lang="de-DE" sz="2800" dirty="0">
                <a:latin typeface="Calibri" pitchFamily="34" charset="0"/>
              </a:rPr>
              <a:t>(ca. </a:t>
            </a:r>
            <a:r>
              <a:rPr lang="de-DE" sz="2800" dirty="0" smtClean="0">
                <a:latin typeface="Calibri" pitchFamily="34" charset="0"/>
              </a:rPr>
              <a:t>10-12% </a:t>
            </a:r>
            <a:r>
              <a:rPr lang="de-DE" sz="2800" dirty="0">
                <a:latin typeface="Calibri" pitchFamily="34" charset="0"/>
              </a:rPr>
              <a:t>der Bevölkerung)</a:t>
            </a:r>
          </a:p>
        </p:txBody>
      </p:sp>
      <p:pic>
        <p:nvPicPr>
          <p:cNvPr id="47106" name="Picture 2" descr="http://www.handelsblatt.com/images/hb_cds/3568902/10-forma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13681"/>
          <a:stretch/>
        </p:blipFill>
        <p:spPr bwMode="auto">
          <a:xfrm>
            <a:off x="647272" y="2432247"/>
            <a:ext cx="2988624" cy="28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Ergebnisse </a:t>
            </a:r>
            <a:r>
              <a:rPr lang="de-AT" dirty="0" err="1" smtClean="0"/>
              <a:t>Klientenbefragung</a:t>
            </a:r>
            <a:r>
              <a:rPr lang="de-AT" dirty="0" smtClean="0"/>
              <a:t> 2015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de-AT" sz="2400" dirty="0" smtClean="0"/>
              <a:t>Zufriedenheit mit dem eigenen Leben: 50 %</a:t>
            </a:r>
          </a:p>
          <a:p>
            <a:r>
              <a:rPr lang="de-AT" sz="2400" dirty="0" smtClean="0"/>
              <a:t>…mit der finanziellen Situation: 6 %</a:t>
            </a:r>
          </a:p>
          <a:p>
            <a:r>
              <a:rPr lang="de-AT" sz="2400" dirty="0" smtClean="0"/>
              <a:t>…</a:t>
            </a:r>
            <a:r>
              <a:rPr lang="de-AT" sz="2400" b="1" dirty="0" smtClean="0">
                <a:solidFill>
                  <a:srgbClr val="FF0000"/>
                </a:solidFill>
              </a:rPr>
              <a:t>dem Gesundheitszustand: 34 % (75 % Österreichschnitt)</a:t>
            </a:r>
          </a:p>
          <a:p>
            <a:r>
              <a:rPr lang="de-AT" sz="2400" dirty="0" smtClean="0"/>
              <a:t>…der Wohnsituation: 32 %</a:t>
            </a:r>
          </a:p>
          <a:p>
            <a:pPr marL="0" indent="0">
              <a:buNone/>
            </a:pPr>
            <a:endParaRPr lang="de-AT" sz="2400" dirty="0" smtClean="0"/>
          </a:p>
          <a:p>
            <a:r>
              <a:rPr lang="de-AT" sz="2400" b="1" dirty="0" smtClean="0">
                <a:solidFill>
                  <a:srgbClr val="FF0000"/>
                </a:solidFill>
              </a:rPr>
              <a:t>Große Sorgen </a:t>
            </a:r>
            <a:r>
              <a:rPr lang="de-AT" sz="2400" dirty="0" smtClean="0"/>
              <a:t>gemacht haben sich im letzten Jahr: 74 %</a:t>
            </a:r>
          </a:p>
          <a:p>
            <a:r>
              <a:rPr lang="de-AT" sz="2400" b="1" dirty="0" smtClean="0">
                <a:solidFill>
                  <a:srgbClr val="FF0000"/>
                </a:solidFill>
              </a:rPr>
              <a:t>Angespannt und gereizt </a:t>
            </a:r>
            <a:r>
              <a:rPr lang="de-AT" sz="2400" dirty="0" smtClean="0"/>
              <a:t>waren: 72 %</a:t>
            </a:r>
          </a:p>
          <a:p>
            <a:r>
              <a:rPr lang="de-AT" sz="2400" dirty="0" smtClean="0"/>
              <a:t>„Ob  eine Sache überhaupt der Mühe wert ist“: 57 %</a:t>
            </a:r>
          </a:p>
          <a:p>
            <a:r>
              <a:rPr lang="de-AT" sz="2400" b="1" dirty="0" smtClean="0">
                <a:solidFill>
                  <a:srgbClr val="FF0000"/>
                </a:solidFill>
              </a:rPr>
              <a:t>Schlechte Stimmung </a:t>
            </a:r>
            <a:r>
              <a:rPr lang="de-AT" sz="2400" dirty="0" smtClean="0"/>
              <a:t>hatten: 55 %</a:t>
            </a:r>
          </a:p>
          <a:p>
            <a:r>
              <a:rPr lang="de-AT" sz="2400" b="1" dirty="0" smtClean="0">
                <a:solidFill>
                  <a:srgbClr val="FF0000"/>
                </a:solidFill>
              </a:rPr>
              <a:t>Schlafstörungen</a:t>
            </a:r>
            <a:r>
              <a:rPr lang="de-AT" sz="2400" dirty="0" smtClean="0"/>
              <a:t>: 45 %</a:t>
            </a:r>
          </a:p>
          <a:p>
            <a:r>
              <a:rPr lang="de-AT" sz="2400" b="1" dirty="0" smtClean="0">
                <a:solidFill>
                  <a:srgbClr val="FF0000"/>
                </a:solidFill>
              </a:rPr>
              <a:t>Einsamkeit</a:t>
            </a:r>
            <a:r>
              <a:rPr lang="de-AT" sz="2400" dirty="0" smtClean="0"/>
              <a:t> auch in Gesellschaft: 39 %</a:t>
            </a:r>
          </a:p>
          <a:p>
            <a:pPr marL="0" indent="0">
              <a:buNone/>
            </a:pPr>
            <a:endParaRPr lang="de-AT" sz="2800" dirty="0" smtClean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688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Klientenbefragung</a:t>
            </a:r>
            <a:r>
              <a:rPr lang="de-AT" dirty="0" smtClean="0"/>
              <a:t> 2015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Beziehungsgefüge der Klienten ist sehr dünn</a:t>
            </a:r>
          </a:p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- Virtuelle Kontakte			60 %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- Arbeit						33 %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- Freizeit						32 %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- Familie						24 %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- Nachbarschaft				19 %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 smtClean="0"/>
              <a:t>- Freunde						8 %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2785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 smtClean="0"/>
              <a:t>Klientenbefragung</a:t>
            </a:r>
            <a:r>
              <a:rPr lang="de-AT" sz="2800" dirty="0" smtClean="0"/>
              <a:t> 2015</a:t>
            </a:r>
            <a:br>
              <a:rPr lang="de-AT" sz="2800" dirty="0" smtClean="0"/>
            </a:br>
            <a:r>
              <a:rPr lang="de-AT" sz="2800" dirty="0" smtClean="0"/>
              <a:t>Gesundheitliche Folgen von Überschuldung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dirty="0"/>
              <a:t>		</a:t>
            </a:r>
            <a:endParaRPr lang="de-AT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980000" y="1440000"/>
            <a:ext cx="6480175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1979613" y="2160000"/>
            <a:ext cx="6912867" cy="3960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47675" algn="l"/>
              </a:tabLst>
            </a:pPr>
            <a:endParaRPr lang="de-AT" dirty="0" smtClean="0"/>
          </a:p>
          <a:p>
            <a:pPr marL="463550" indent="0"/>
            <a:endParaRPr lang="de-AT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9388" y="179388"/>
            <a:ext cx="1439862" cy="720725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Aft>
                <a:spcPts val="0"/>
              </a:spcAft>
              <a:defRPr/>
            </a:pPr>
            <a:endParaRPr lang="de-DE" sz="900" b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68144" y="587727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Quelle: SROI-Analyse = Darstellung sozialer und wirtschaftlicher Wirkungen der Schuldenberatungen</a:t>
            </a:r>
            <a:endParaRPr lang="de-DE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73627"/>
            <a:ext cx="3246120" cy="37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Konkrete Maßnahmen der ifs Schuldenberatung in der Gesundheitsvorsorge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dirty="0"/>
              <a:t>		</a:t>
            </a:r>
            <a:endParaRPr lang="de-AT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980000" y="1440000"/>
            <a:ext cx="6480175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1979613" y="2160000"/>
            <a:ext cx="6912867" cy="3960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47675" algn="l"/>
              </a:tabLst>
            </a:pPr>
            <a:endParaRPr lang="de-AT" dirty="0" smtClean="0"/>
          </a:p>
          <a:p>
            <a:pPr>
              <a:tabLst>
                <a:tab pos="447675" algn="l"/>
              </a:tabLst>
            </a:pPr>
            <a:r>
              <a:rPr lang="de-AT" sz="2800" dirty="0" smtClean="0"/>
              <a:t>Trotz allem Gesund</a:t>
            </a:r>
          </a:p>
          <a:p>
            <a:pPr>
              <a:tabLst>
                <a:tab pos="447675" algn="l"/>
              </a:tabLst>
            </a:pPr>
            <a:r>
              <a:rPr lang="de-AT" sz="2800" dirty="0" smtClean="0"/>
              <a:t>Trotz allem vernetzt</a:t>
            </a:r>
          </a:p>
          <a:p>
            <a:pPr>
              <a:tabLst>
                <a:tab pos="447675" algn="l"/>
              </a:tabLst>
            </a:pPr>
            <a:r>
              <a:rPr lang="de-AT" sz="2800" dirty="0" smtClean="0"/>
              <a:t>Unterstützungsgruppe</a:t>
            </a:r>
          </a:p>
          <a:p>
            <a:pPr>
              <a:tabLst>
                <a:tab pos="447675" algn="l"/>
              </a:tabLst>
            </a:pPr>
            <a:r>
              <a:rPr lang="de-AT" sz="2800" dirty="0" smtClean="0"/>
              <a:t>Vorarlberger Finanzführerschein</a:t>
            </a:r>
          </a:p>
          <a:p>
            <a:pPr>
              <a:tabLst>
                <a:tab pos="447675" algn="l"/>
              </a:tabLst>
            </a:pPr>
            <a:r>
              <a:rPr lang="de-AT" sz="2800" dirty="0" smtClean="0"/>
              <a:t>Kooperation mit „Sicheres Vorarlberg“</a:t>
            </a:r>
          </a:p>
          <a:p>
            <a:pPr marL="0" indent="0">
              <a:buNone/>
              <a:tabLst>
                <a:tab pos="447675" algn="l"/>
              </a:tabLst>
            </a:pPr>
            <a:endParaRPr lang="de-AT" dirty="0"/>
          </a:p>
          <a:p>
            <a:pPr marL="0" indent="0">
              <a:buNone/>
              <a:tabLst>
                <a:tab pos="447675" algn="l"/>
              </a:tabLst>
            </a:pPr>
            <a:endParaRPr lang="de-AT" dirty="0" smtClean="0"/>
          </a:p>
          <a:p>
            <a:pPr marL="0" indent="0">
              <a:buNone/>
              <a:tabLst>
                <a:tab pos="447675" algn="l"/>
              </a:tabLst>
            </a:pPr>
            <a:endParaRPr lang="de-AT" dirty="0" smtClean="0"/>
          </a:p>
          <a:p>
            <a:pPr marL="463550" indent="0"/>
            <a:endParaRPr lang="de-AT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9388" y="179388"/>
            <a:ext cx="1439862" cy="720725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Aft>
                <a:spcPts val="0"/>
              </a:spcAft>
              <a:defRPr/>
            </a:pPr>
            <a:endParaRPr lang="de-DE" sz="900" b="1" dirty="0">
              <a:solidFill>
                <a:schemeClr val="bg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68144" y="587727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Quelle: SROI-Analyse = Darstellung sozialer und wirtschaftlicher Wirkungen der Schuldenberatungen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950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itel_ppp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499264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Hilfestellung? Ist möglich!</a:t>
            </a:r>
            <a:endParaRPr lang="de-DE" sz="3500" b="1" dirty="0"/>
          </a:p>
          <a:p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84784"/>
            <a:ext cx="8209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auf „versteckte“ Hinweise (Warnsignale) </a:t>
            </a:r>
            <a:r>
              <a:rPr lang="de-DE" altLang="de-DE" sz="2800" dirty="0" smtClean="0">
                <a:latin typeface="Calibri" pitchFamily="34" charset="0"/>
              </a:rPr>
              <a:t>achten:</a:t>
            </a:r>
            <a:endParaRPr lang="de-DE" altLang="de-DE" sz="2800" dirty="0">
              <a:latin typeface="Calibri" pitchFamily="34" charset="0"/>
            </a:endParaRPr>
          </a:p>
          <a:p>
            <a:endParaRPr lang="de-DE" altLang="de-DE" sz="2800" dirty="0">
              <a:latin typeface="Calibri" pitchFamily="34" charset="0"/>
            </a:endParaRPr>
          </a:p>
          <a:p>
            <a:r>
              <a:rPr lang="de-DE" altLang="de-DE" sz="2800" dirty="0" smtClean="0">
                <a:latin typeface="Calibri" pitchFamily="34" charset="0"/>
              </a:rPr>
              <a:t>	„</a:t>
            </a:r>
            <a:r>
              <a:rPr lang="de-DE" altLang="de-DE" sz="2800" dirty="0">
                <a:latin typeface="Calibri" pitchFamily="34" charset="0"/>
              </a:rPr>
              <a:t>Bei mir geht es sich einfach nicht aus…“</a:t>
            </a:r>
            <a:br>
              <a:rPr lang="de-DE" altLang="de-DE" sz="2800" dirty="0">
                <a:latin typeface="Calibri" pitchFamily="34" charset="0"/>
              </a:rPr>
            </a:br>
            <a:r>
              <a:rPr lang="de-DE" altLang="de-DE" sz="2800" dirty="0" smtClean="0">
                <a:latin typeface="Calibri" pitchFamily="34" charset="0"/>
              </a:rPr>
              <a:t>	„</a:t>
            </a:r>
            <a:r>
              <a:rPr lang="de-DE" altLang="de-DE" sz="2800" dirty="0">
                <a:latin typeface="Calibri" pitchFamily="34" charset="0"/>
              </a:rPr>
              <a:t>Die Miete wird schon wieder zum Problem…“</a:t>
            </a:r>
            <a:br>
              <a:rPr lang="de-DE" altLang="de-DE" sz="2800" dirty="0">
                <a:latin typeface="Calibri" pitchFamily="34" charset="0"/>
              </a:rPr>
            </a:br>
            <a:r>
              <a:rPr lang="de-DE" altLang="de-DE" sz="2800" dirty="0" smtClean="0">
                <a:latin typeface="Calibri" pitchFamily="34" charset="0"/>
              </a:rPr>
              <a:t>	„</a:t>
            </a:r>
            <a:r>
              <a:rPr lang="de-DE" altLang="de-DE" sz="2800" dirty="0">
                <a:latin typeface="Calibri" pitchFamily="34" charset="0"/>
              </a:rPr>
              <a:t>Ob mir der Chef wohl etwas vorstrecken </a:t>
            </a:r>
            <a:r>
              <a:rPr lang="de-DE" altLang="de-DE" sz="2800" dirty="0" smtClean="0">
                <a:latin typeface="Calibri" pitchFamily="34" charset="0"/>
              </a:rPr>
              <a:t>	könnte…“</a:t>
            </a:r>
            <a:endParaRPr lang="de-DE" altLang="de-DE" sz="2800" dirty="0">
              <a:latin typeface="Calibri" pitchFamily="34" charset="0"/>
            </a:endParaRPr>
          </a:p>
          <a:p>
            <a:endParaRPr lang="de-DE" altLang="de-DE" sz="28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keine Angst, Probleme offen anzusprechen</a:t>
            </a:r>
          </a:p>
          <a:p>
            <a:endParaRPr lang="de-DE" altLang="de-DE" sz="28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Hinweise offensiv aufnehmen</a:t>
            </a:r>
          </a:p>
        </p:txBody>
      </p:sp>
    </p:spTree>
    <p:extLst>
      <p:ext uri="{BB962C8B-B14F-4D97-AF65-F5344CB8AC3E}">
        <p14:creationId xmlns:p14="http://schemas.microsoft.com/office/powerpoint/2010/main" val="1547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67128" y="476672"/>
            <a:ext cx="499264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500" b="1" dirty="0" smtClean="0"/>
              <a:t>Hilfestellung? Ist möglich!</a:t>
            </a:r>
            <a:endParaRPr lang="de-DE" sz="3500" b="1" dirty="0"/>
          </a:p>
          <a:p>
            <a:endParaRPr lang="de-DE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7128" y="1484784"/>
            <a:ext cx="8209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keine Vorwürfe machen („Warum…?“)</a:t>
            </a:r>
          </a:p>
          <a:p>
            <a:endParaRPr lang="de-DE" altLang="de-DE" sz="28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Nachfragen, wie es dem/der Betroffenen geht</a:t>
            </a:r>
          </a:p>
          <a:p>
            <a:endParaRPr lang="de-DE" altLang="de-DE" sz="28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nach bisherigen Lösungsversuchen fragen</a:t>
            </a:r>
          </a:p>
          <a:p>
            <a:endParaRPr lang="de-DE" altLang="de-DE" sz="28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Unterstützung – aber KEIN GELD – anbieten</a:t>
            </a:r>
          </a:p>
          <a:p>
            <a:endParaRPr lang="de-DE" altLang="de-DE" sz="28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Calibri" pitchFamily="34" charset="0"/>
              </a:rPr>
              <a:t>Hilfe vermitteln und BEGLEITEN</a:t>
            </a:r>
          </a:p>
        </p:txBody>
      </p:sp>
    </p:spTree>
    <p:extLst>
      <p:ext uri="{BB962C8B-B14F-4D97-AF65-F5344CB8AC3E}">
        <p14:creationId xmlns:p14="http://schemas.microsoft.com/office/powerpoint/2010/main" val="31237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67128" y="1484784"/>
            <a:ext cx="8209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6600" dirty="0" smtClean="0">
                <a:latin typeface="Calibri" pitchFamily="34" charset="0"/>
              </a:rPr>
              <a:t>„</a:t>
            </a:r>
            <a:r>
              <a:rPr lang="de-DE" altLang="de-DE" sz="6600" dirty="0" smtClean="0">
                <a:latin typeface="Calibri" pitchFamily="34" charset="0"/>
              </a:rPr>
              <a:t>Ich fühle mich jetzt um 100.000 Kilo leichter“</a:t>
            </a:r>
            <a:endParaRPr lang="de-DE" altLang="de-DE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67128" y="1484784"/>
            <a:ext cx="8209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6600" dirty="0" smtClean="0">
                <a:latin typeface="Calibri" pitchFamily="34" charset="0"/>
              </a:rPr>
              <a:t>„</a:t>
            </a:r>
            <a:r>
              <a:rPr lang="de-DE" altLang="de-DE" sz="6600" dirty="0" smtClean="0">
                <a:latin typeface="Calibri" pitchFamily="34" charset="0"/>
              </a:rPr>
              <a:t>Ich habe keine Angst mehr vor dem Briefkasten"</a:t>
            </a:r>
            <a:endParaRPr lang="de-DE" altLang="de-DE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979712" y="1268760"/>
            <a:ext cx="6480175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7675" algn="l"/>
              </a:tabLst>
            </a:pPr>
            <a:endParaRPr lang="de-AT" sz="2400" dirty="0">
              <a:solidFill>
                <a:srgbClr val="009DE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3898670" cy="20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0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Schulden und Gesundheit</a:t>
            </a:r>
            <a:endParaRPr lang="de-DE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0" y="2925589"/>
            <a:ext cx="9144000" cy="3600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Kopf | ifs Schuldenberatung</a:t>
            </a:r>
          </a:p>
          <a:p>
            <a:pPr marL="0" indent="0" algn="ctr">
              <a:buNone/>
              <a:tabLst>
                <a:tab pos="447675" algn="l"/>
              </a:tabLst>
            </a:pPr>
            <a:endParaRPr lang="de-A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  <a:tabLst>
                <a:tab pos="447675" algn="l"/>
              </a:tabLst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0">
              <a:spcBef>
                <a:spcPts val="0"/>
              </a:spcBef>
              <a:spcAft>
                <a:spcPts val="1200"/>
              </a:spcAft>
              <a:buNone/>
              <a:tabLst>
                <a:tab pos="447675" algn="l"/>
              </a:tabLst>
            </a:pPr>
            <a:r>
              <a:rPr lang="de-A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Schulden verringern –</a:t>
            </a:r>
          </a:p>
          <a:p>
            <a:pPr marL="981075" indent="0">
              <a:spcBef>
                <a:spcPts val="0"/>
              </a:spcBef>
              <a:spcAft>
                <a:spcPts val="1200"/>
              </a:spcAft>
              <a:buNone/>
              <a:tabLst>
                <a:tab pos="447675" algn="l"/>
              </a:tabLst>
            </a:pPr>
            <a:r>
              <a:rPr lang="de-A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Gesundheit erhalten!</a:t>
            </a:r>
            <a:endParaRPr lang="de-AT" sz="1600" dirty="0" smtClean="0"/>
          </a:p>
          <a:p>
            <a:pPr marL="0" indent="0"/>
            <a:endParaRPr lang="de-AT" dirty="0" smtClean="0"/>
          </a:p>
          <a:p>
            <a:pPr marL="0" indent="0"/>
            <a:endParaRPr lang="de-AT" dirty="0" smtClean="0"/>
          </a:p>
          <a:p>
            <a:pPr marL="0" indent="0"/>
            <a:endParaRPr lang="de-AT" dirty="0" smtClean="0"/>
          </a:p>
          <a:p>
            <a:pPr marL="0" indent="0"/>
            <a:endParaRPr lang="de-AT" dirty="0" smtClean="0"/>
          </a:p>
          <a:p>
            <a:pPr marL="0" indent="0"/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 rot="-240000">
            <a:off x="6319214" y="3765994"/>
            <a:ext cx="2187714" cy="2686318"/>
            <a:chOff x="6488162" y="3212976"/>
            <a:chExt cx="2187714" cy="2686318"/>
          </a:xfrm>
        </p:grpSpPr>
        <p:pic>
          <p:nvPicPr>
            <p:cNvPr id="5" name="Grafik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162" y="3212976"/>
              <a:ext cx="1927225" cy="26098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feld 5"/>
            <p:cNvSpPr txBox="1"/>
            <p:nvPr/>
          </p:nvSpPr>
          <p:spPr>
            <a:xfrm rot="-5400000">
              <a:off x="7405015" y="4628433"/>
              <a:ext cx="23262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©Isabel </a:t>
              </a:r>
              <a:r>
                <a:rPr lang="de-AT" sz="8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Baldreich</a:t>
              </a:r>
              <a:r>
                <a:rPr lang="de-AT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| </a:t>
              </a:r>
              <a:r>
                <a:rPr lang="de-AT" sz="8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ifs</a:t>
              </a:r>
              <a:r>
                <a:rPr lang="de-AT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Schuldenberatung</a:t>
              </a:r>
              <a:endParaRPr lang="de-DE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0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1331640" y="1988840"/>
            <a:ext cx="7812360" cy="3600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447675" algn="l"/>
              </a:tabLst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de-AT" dirty="0" smtClean="0"/>
          </a:p>
          <a:p>
            <a:pPr marL="0" indent="0"/>
            <a:endParaRPr lang="de-AT" dirty="0" smtClean="0"/>
          </a:p>
          <a:p>
            <a:pPr>
              <a:spcAft>
                <a:spcPts val="600"/>
              </a:spcAft>
              <a:tabLst>
                <a:tab pos="2513798" algn="l"/>
              </a:tabLst>
              <a:defRPr/>
            </a:pPr>
            <a:endParaRPr lang="de-AT" dirty="0" smtClean="0">
              <a:latin typeface="Verdana" pitchFamily="34" charset="0"/>
            </a:endParaRPr>
          </a:p>
          <a:p>
            <a:pPr>
              <a:spcAft>
                <a:spcPts val="600"/>
              </a:spcAft>
              <a:tabLst>
                <a:tab pos="2513798" algn="l"/>
              </a:tabLst>
              <a:defRPr/>
            </a:pPr>
            <a:endParaRPr lang="de-AT" dirty="0">
              <a:latin typeface="Verdana" pitchFamily="34" charset="0"/>
            </a:endParaRPr>
          </a:p>
          <a:p>
            <a:pPr>
              <a:spcAft>
                <a:spcPts val="600"/>
              </a:spcAft>
              <a:tabLst>
                <a:tab pos="2513798" algn="l"/>
              </a:tabLst>
              <a:defRPr/>
            </a:pPr>
            <a:r>
              <a:rPr lang="de-AT" sz="2200" dirty="0" smtClean="0">
                <a:latin typeface="Verdana" pitchFamily="34" charset="0"/>
              </a:rPr>
              <a:t>ist </a:t>
            </a:r>
            <a:r>
              <a:rPr lang="de-AT" sz="2200" dirty="0">
                <a:latin typeface="Verdana" pitchFamily="34" charset="0"/>
              </a:rPr>
              <a:t>es, die </a:t>
            </a:r>
            <a:r>
              <a:rPr lang="de-AT" sz="2200" dirty="0" smtClean="0">
                <a:latin typeface="Verdana" pitchFamily="34" charset="0"/>
              </a:rPr>
              <a:t>existenz- und gesundheitsbedrohenden </a:t>
            </a:r>
            <a:r>
              <a:rPr lang="de-AT" sz="2200" dirty="0">
                <a:latin typeface="Verdana" pitchFamily="34" charset="0"/>
              </a:rPr>
              <a:t>Folgen </a:t>
            </a:r>
            <a:br>
              <a:rPr lang="de-AT" sz="2200" dirty="0">
                <a:latin typeface="Verdana" pitchFamily="34" charset="0"/>
              </a:rPr>
            </a:br>
            <a:r>
              <a:rPr lang="de-AT" sz="2200" dirty="0">
                <a:latin typeface="Verdana" pitchFamily="34" charset="0"/>
              </a:rPr>
              <a:t>von Überschuldung </a:t>
            </a:r>
            <a:r>
              <a:rPr lang="de-AT" sz="2200" dirty="0" smtClean="0">
                <a:latin typeface="Verdana" pitchFamily="34" charset="0"/>
              </a:rPr>
              <a:t>zu</a:t>
            </a:r>
          </a:p>
          <a:p>
            <a:pPr marL="0" indent="0">
              <a:spcAft>
                <a:spcPts val="600"/>
              </a:spcAft>
              <a:buNone/>
              <a:tabLst>
                <a:tab pos="2513798" algn="l"/>
              </a:tabLst>
              <a:defRPr/>
            </a:pPr>
            <a:endParaRPr lang="de-AT" sz="2200" dirty="0">
              <a:latin typeface="Verdana" pitchFamily="34" charset="0"/>
            </a:endParaRPr>
          </a:p>
          <a:p>
            <a:pPr marL="626826" lvl="1" indent="-226776">
              <a:spcAft>
                <a:spcPts val="600"/>
              </a:spcAft>
              <a:buFontTx/>
              <a:buBlip>
                <a:blip r:embed="rId2"/>
              </a:buBlip>
              <a:tabLst>
                <a:tab pos="2513798" algn="l"/>
              </a:tabLst>
              <a:defRPr/>
            </a:pPr>
            <a:r>
              <a:rPr lang="de-AT" sz="1800" dirty="0">
                <a:latin typeface="Verdana" pitchFamily="34" charset="0"/>
              </a:rPr>
              <a:t>verhindern</a:t>
            </a:r>
          </a:p>
          <a:p>
            <a:pPr marL="626826" lvl="1" indent="-226776">
              <a:spcAft>
                <a:spcPts val="600"/>
              </a:spcAft>
              <a:buFontTx/>
              <a:buBlip>
                <a:blip r:embed="rId2"/>
              </a:buBlip>
              <a:tabLst>
                <a:tab pos="2513798" algn="l"/>
              </a:tabLst>
              <a:defRPr/>
            </a:pPr>
            <a:r>
              <a:rPr lang="de-AT" sz="1800" dirty="0">
                <a:latin typeface="Verdana" pitchFamily="34" charset="0"/>
              </a:rPr>
              <a:t>vermindern</a:t>
            </a:r>
          </a:p>
          <a:p>
            <a:pPr marL="626826" lvl="1" indent="-226776">
              <a:spcAft>
                <a:spcPts val="600"/>
              </a:spcAft>
              <a:buFontTx/>
              <a:buBlip>
                <a:blip r:embed="rId2"/>
              </a:buBlip>
              <a:tabLst>
                <a:tab pos="2513798" algn="l"/>
              </a:tabLst>
              <a:defRPr/>
            </a:pPr>
            <a:r>
              <a:rPr lang="de-AT" sz="1800" dirty="0">
                <a:latin typeface="Verdana" pitchFamily="34" charset="0"/>
              </a:rPr>
              <a:t>beseitigen</a:t>
            </a:r>
          </a:p>
          <a:p>
            <a:pPr marL="0" indent="0"/>
            <a:endParaRPr lang="de-AT" dirty="0" smtClean="0"/>
          </a:p>
          <a:p>
            <a:pPr marL="0" indent="0"/>
            <a:endParaRPr lang="de-AT" dirty="0" smtClean="0"/>
          </a:p>
          <a:p>
            <a:pPr marL="0" indent="0"/>
            <a:endParaRPr lang="de-AT" dirty="0"/>
          </a:p>
        </p:txBody>
      </p: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259632" y="2998113"/>
            <a:ext cx="5598368" cy="428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altLang="de-DE" dirty="0" smtClean="0">
                <a:solidFill>
                  <a:srgbClr val="009DE0"/>
                </a:solidFill>
                <a:latin typeface="Verdana" pitchFamily="34" charset="0"/>
              </a:rPr>
              <a:t> </a:t>
            </a:r>
            <a:r>
              <a:rPr lang="de-DE" altLang="de-DE" dirty="0">
                <a:solidFill>
                  <a:srgbClr val="009DE0"/>
                </a:solidFill>
                <a:latin typeface="Verdana" pitchFamily="34" charset="0"/>
              </a:rPr>
              <a:t>Zielsetzung der </a:t>
            </a:r>
            <a:r>
              <a:rPr lang="de-DE" altLang="de-DE" dirty="0" smtClean="0">
                <a:solidFill>
                  <a:srgbClr val="009DE0"/>
                </a:solidFill>
                <a:latin typeface="Verdana" pitchFamily="34" charset="0"/>
              </a:rPr>
              <a:t>ifs Schuldenberatung</a:t>
            </a:r>
            <a:endParaRPr lang="de-DE" altLang="de-DE" dirty="0">
              <a:solidFill>
                <a:srgbClr val="009DE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-180528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81075" algn="l"/>
                <a:tab pos="2233613" algn="l"/>
                <a:tab pos="2511425" algn="l"/>
              </a:tabLst>
            </a:pPr>
            <a:endParaRPr lang="de-DE" altLang="de-DE" sz="3200" dirty="0">
              <a:solidFill>
                <a:srgbClr val="009DE0"/>
              </a:solidFill>
              <a:latin typeface="Verdana" pitchFamily="34" charset="0"/>
            </a:endParaRPr>
          </a:p>
        </p:txBody>
      </p: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1979735" y="1439863"/>
            <a:ext cx="628800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>
            <a:lvl1pPr eaLnBrk="0" hangingPunct="0"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3613" algn="l"/>
                <a:tab pos="25114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981075" algn="l"/>
                <a:tab pos="2233613" algn="l"/>
                <a:tab pos="2511425" algn="l"/>
              </a:tabLst>
            </a:pPr>
            <a:r>
              <a:rPr lang="de-DE" altLang="de-DE" sz="3200" dirty="0" smtClean="0">
                <a:solidFill>
                  <a:srgbClr val="009DE0"/>
                </a:solidFill>
                <a:latin typeface="Verdana" pitchFamily="34" charset="0"/>
              </a:rPr>
              <a:t>ifs Schuldenberatung arbeitet</a:t>
            </a:r>
            <a:endParaRPr lang="de-DE" altLang="de-DE" sz="3200" dirty="0">
              <a:solidFill>
                <a:srgbClr val="009DE0"/>
              </a:solidFill>
              <a:latin typeface="Verdana" pitchFamily="34" charset="0"/>
            </a:endParaRPr>
          </a:p>
        </p:txBody>
      </p:sp>
      <p:pic>
        <p:nvPicPr>
          <p:cNvPr id="11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12" y="2708276"/>
            <a:ext cx="5902569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-180528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de-DE" altLang="de-DE" sz="3200" dirty="0">
              <a:solidFill>
                <a:srgbClr val="009DE0"/>
              </a:solidFill>
              <a:latin typeface="Verdana" pitchFamily="34" charset="0"/>
            </a:endParaRPr>
          </a:p>
        </p:txBody>
      </p: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sz="2400" dirty="0">
                <a:solidFill>
                  <a:srgbClr val="009DE0"/>
                </a:solidFill>
                <a:latin typeface="Verdana" pitchFamily="34" charset="0"/>
              </a:rPr>
              <a:t>Wer hat Schuldenprobleme?</a:t>
            </a:r>
          </a:p>
          <a:p>
            <a:pPr eaLnBrk="1" hangingPunct="1"/>
            <a:r>
              <a:rPr lang="de-DE" altLang="de-DE" dirty="0">
                <a:solidFill>
                  <a:srgbClr val="040404"/>
                </a:solidFill>
                <a:latin typeface="Verdana" pitchFamily="34" charset="0"/>
              </a:rPr>
              <a:t>Altersstruktur weicht von Gesamtbevölkerung ab</a:t>
            </a:r>
          </a:p>
        </p:txBody>
      </p:sp>
      <p:pic>
        <p:nvPicPr>
          <p:cNvPr id="13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157296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2052000" y="5887179"/>
            <a:ext cx="2927838" cy="29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de-DE" altLang="de-DE" sz="800" dirty="0" smtClean="0">
                <a:latin typeface="Verdana" pitchFamily="34" charset="0"/>
              </a:rPr>
              <a:t>Quelle: asb </a:t>
            </a:r>
            <a:r>
              <a:rPr lang="de-DE" altLang="de-DE" sz="800" dirty="0">
                <a:latin typeface="Verdana" pitchFamily="34" charset="0"/>
              </a:rPr>
              <a:t>Schuldenreport </a:t>
            </a:r>
            <a:r>
              <a:rPr lang="de-DE" altLang="de-DE" sz="800" dirty="0" smtClean="0">
                <a:latin typeface="Verdana" pitchFamily="34" charset="0"/>
              </a:rPr>
              <a:t>2017</a:t>
            </a:r>
            <a:endParaRPr lang="de-DE" altLang="de-DE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-180528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de-DE" altLang="de-DE" sz="3200" dirty="0">
              <a:solidFill>
                <a:srgbClr val="009DE0"/>
              </a:solidFill>
              <a:latin typeface="Verdana" pitchFamily="34" charset="0"/>
            </a:endParaRPr>
          </a:p>
        </p:txBody>
      </p: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solidFill>
                <a:srgbClr val="040404"/>
              </a:solidFill>
              <a:latin typeface="Verdan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rgbClr val="009DE0"/>
                </a:solidFill>
                <a:latin typeface="Verdana" pitchFamily="34" charset="0"/>
              </a:rPr>
              <a:t>Wer hat Schuldenprobleme? </a:t>
            </a:r>
          </a:p>
          <a:p>
            <a:pPr eaLnBrk="1" hangingPunct="1"/>
            <a:r>
              <a:rPr lang="de-DE" altLang="de-DE" sz="1200" dirty="0">
                <a:latin typeface="Verdana" pitchFamily="34" charset="0"/>
              </a:rPr>
              <a:t>Geringere Schulbildung als Gesamtbevölkerung</a:t>
            </a: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2348880"/>
            <a:ext cx="3761642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1"/>
          <p:cNvSpPr txBox="1">
            <a:spLocks noChangeArrowheads="1"/>
          </p:cNvSpPr>
          <p:nvPr/>
        </p:nvSpPr>
        <p:spPr bwMode="auto">
          <a:xfrm>
            <a:off x="2052000" y="6012000"/>
            <a:ext cx="2927838" cy="29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de-DE" altLang="de-DE" sz="800" dirty="0" smtClean="0">
                <a:latin typeface="Verdana" pitchFamily="34" charset="0"/>
              </a:rPr>
              <a:t>Quelle: asb </a:t>
            </a:r>
            <a:r>
              <a:rPr lang="de-DE" altLang="de-DE" sz="800" dirty="0">
                <a:latin typeface="Verdana" pitchFamily="34" charset="0"/>
              </a:rPr>
              <a:t>Schuldenreport </a:t>
            </a:r>
            <a:r>
              <a:rPr lang="de-DE" altLang="de-DE" sz="800" dirty="0" smtClean="0">
                <a:latin typeface="Verdana" pitchFamily="34" charset="0"/>
              </a:rPr>
              <a:t>2017</a:t>
            </a:r>
            <a:endParaRPr lang="de-DE" altLang="de-DE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-180528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de-DE" altLang="de-DE" sz="3200" dirty="0">
              <a:solidFill>
                <a:srgbClr val="009DE0"/>
              </a:solidFill>
              <a:latin typeface="Verdana" pitchFamily="34" charset="0"/>
            </a:endParaRPr>
          </a:p>
        </p:txBody>
      </p: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solidFill>
                <a:srgbClr val="040404"/>
              </a:solidFill>
              <a:latin typeface="Verdan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200" dirty="0">
              <a:latin typeface="Verdana" pitchFamily="34" charset="0"/>
            </a:endParaRPr>
          </a:p>
        </p:txBody>
      </p:sp>
      <p:sp>
        <p:nvSpPr>
          <p:cNvPr id="15" name="Textfeld 11"/>
          <p:cNvSpPr txBox="1">
            <a:spLocks noChangeArrowheads="1"/>
          </p:cNvSpPr>
          <p:nvPr/>
        </p:nvSpPr>
        <p:spPr bwMode="auto">
          <a:xfrm>
            <a:off x="2052000" y="6012000"/>
            <a:ext cx="2927838" cy="29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de-DE" altLang="de-DE" sz="800" dirty="0" smtClean="0">
                <a:latin typeface="Verdana" pitchFamily="34" charset="0"/>
              </a:rPr>
              <a:t>Quelle: asb </a:t>
            </a:r>
            <a:r>
              <a:rPr lang="de-DE" altLang="de-DE" sz="800" dirty="0">
                <a:latin typeface="Verdana" pitchFamily="34" charset="0"/>
              </a:rPr>
              <a:t>Schuldenreport </a:t>
            </a:r>
            <a:r>
              <a:rPr lang="de-DE" altLang="de-DE" sz="800" dirty="0" smtClean="0">
                <a:latin typeface="Verdana" pitchFamily="34" charset="0"/>
              </a:rPr>
              <a:t>2017</a:t>
            </a:r>
            <a:endParaRPr lang="de-DE" altLang="de-DE" sz="800" dirty="0">
              <a:latin typeface="Verdana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009DE0"/>
                </a:solidFill>
                <a:latin typeface="Verdana" pitchFamily="34" charset="0"/>
              </a:rPr>
              <a:t>Wer hat Schuldenprobleme? </a:t>
            </a:r>
          </a:p>
          <a:p>
            <a:pPr eaLnBrk="1" hangingPunct="1"/>
            <a:r>
              <a:rPr lang="de-DE" altLang="de-DE" sz="1200" dirty="0" smtClean="0">
                <a:latin typeface="Verdana" pitchFamily="34" charset="0"/>
              </a:rPr>
              <a:t>Weniger als die  </a:t>
            </a:r>
            <a:r>
              <a:rPr lang="de-DE" altLang="de-DE" sz="1200" dirty="0">
                <a:latin typeface="Verdana" pitchFamily="34" charset="0"/>
              </a:rPr>
              <a:t>Hälfte der Klientel erwerbstätig</a:t>
            </a:r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78" y="2348880"/>
            <a:ext cx="331030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2052000" y="6006356"/>
            <a:ext cx="2927838" cy="29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de-DE" altLang="de-DE" sz="800" dirty="0" smtClean="0">
                <a:latin typeface="Verdana" pitchFamily="34" charset="0"/>
              </a:rPr>
              <a:t>Quelle: asb </a:t>
            </a:r>
            <a:r>
              <a:rPr lang="de-DE" altLang="de-DE" sz="800" dirty="0">
                <a:latin typeface="Verdana" pitchFamily="34" charset="0"/>
              </a:rPr>
              <a:t>Schuldenreport </a:t>
            </a:r>
            <a:r>
              <a:rPr lang="de-DE" altLang="de-DE" sz="800" dirty="0" smtClean="0">
                <a:latin typeface="Verdana" pitchFamily="34" charset="0"/>
              </a:rPr>
              <a:t>201</a:t>
            </a:r>
            <a:endParaRPr lang="de-DE" altLang="de-DE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-180528" y="1988840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de-DE" altLang="de-DE" sz="3200" dirty="0">
              <a:solidFill>
                <a:srgbClr val="009DE0"/>
              </a:solidFill>
              <a:latin typeface="Verdana" pitchFamily="34" charset="0"/>
            </a:endParaRPr>
          </a:p>
        </p:txBody>
      </p:sp>
      <p:pic>
        <p:nvPicPr>
          <p:cNvPr id="9" name="Picture 2" descr="F:\IfS Toechter\IfS Schuldenberatung\Allgemein\Öffentlichkeitsarbeit\Logos\Logo2013\Logo ifs Schuldenberatung13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487"/>
            <a:ext cx="2292096" cy="5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solidFill>
                <a:srgbClr val="040404"/>
              </a:solidFill>
              <a:latin typeface="Verdana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200" dirty="0">
              <a:latin typeface="Verdana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79735" y="1439863"/>
            <a:ext cx="69122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200" dirty="0">
              <a:latin typeface="Verdan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79735" y="1439863"/>
            <a:ext cx="6912219" cy="989012"/>
          </a:xfrm>
          <a:prstGeom prst="rect">
            <a:avLst/>
          </a:prstGeom>
        </p:spPr>
        <p:txBody>
          <a:bodyPr wrap="none" lIns="91410" tIns="45706" rIns="91410" bIns="45706"/>
          <a:lstStyle/>
          <a:p>
            <a:pPr fontAlgn="auto">
              <a:spcAft>
                <a:spcPts val="0"/>
              </a:spcAft>
              <a:defRPr/>
            </a:pPr>
            <a:r>
              <a:rPr lang="de-DE" sz="2000" dirty="0">
                <a:solidFill>
                  <a:srgbClr val="009DE0"/>
                </a:solidFill>
                <a:latin typeface="Verdana" pitchFamily="34" charset="0"/>
                <a:ea typeface="+mj-ea"/>
                <a:cs typeface="+mj-cs"/>
              </a:rPr>
              <a:t>Gründe für Überschuldung</a:t>
            </a:r>
            <a:endParaRPr lang="de-DE" sz="2000" dirty="0">
              <a:solidFill>
                <a:srgbClr val="009DE0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de-DE" sz="2700" b="1" dirty="0">
              <a:solidFill>
                <a:srgbClr val="009DE0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7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35" y="2060575"/>
            <a:ext cx="3786554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2052000" y="6120000"/>
            <a:ext cx="2927838" cy="29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de-DE" altLang="de-DE" sz="800" dirty="0" smtClean="0">
                <a:latin typeface="Verdana" pitchFamily="34" charset="0"/>
              </a:rPr>
              <a:t>Quelle: asb </a:t>
            </a:r>
            <a:r>
              <a:rPr lang="de-DE" altLang="de-DE" sz="800" dirty="0">
                <a:latin typeface="Verdana" pitchFamily="34" charset="0"/>
              </a:rPr>
              <a:t>Schuldenreport </a:t>
            </a:r>
            <a:r>
              <a:rPr lang="de-DE" altLang="de-DE" sz="800" dirty="0" smtClean="0">
                <a:latin typeface="Verdana" pitchFamily="34" charset="0"/>
              </a:rPr>
              <a:t>2017</a:t>
            </a:r>
            <a:endParaRPr lang="de-DE" altLang="de-DE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b_master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asb_masterfolie</Template>
  <TotalTime>0</TotalTime>
  <Words>436</Words>
  <Application>Microsoft Office PowerPoint</Application>
  <PresentationFormat>Bildschirmpräsentation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asb_masterfolie</vt:lpstr>
      <vt:lpstr>Office-Design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Ergebnisse Klientenbefragung 2015 </vt:lpstr>
      <vt:lpstr>Klientenbefragung 2015</vt:lpstr>
      <vt:lpstr>Klientenbefragung 2015 Gesundheitliche Folgen von Überschuldung</vt:lpstr>
      <vt:lpstr>Konkrete Maßnahmen der ifs Schuldenberatung in der Gesundheitsvorsorge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Mag.a (FH) Maria Fitzka, MBA | asb</dc:creator>
  <cp:lastModifiedBy>Peter Kopf</cp:lastModifiedBy>
  <cp:revision>102</cp:revision>
  <cp:lastPrinted>2016-05-24T11:44:13Z</cp:lastPrinted>
  <dcterms:created xsi:type="dcterms:W3CDTF">2016-05-13T11:21:14Z</dcterms:created>
  <dcterms:modified xsi:type="dcterms:W3CDTF">2018-10-03T12:51:48Z</dcterms:modified>
</cp:coreProperties>
</file>